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emf" ContentType="image/x-emf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emf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emf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emf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husson.github.io/MOOC_AnaDo/index.html" TargetMode="External" /><Relationship Id="rId3" Type="http://schemas.openxmlformats.org/officeDocument/2006/relationships/hyperlink" Target="https://personal.utdallas.edu/~herve/abdi-awPCA2010.pdf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watch?v=Zbj-nyJyP-Q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emf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gif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gif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emf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gif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gif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26398/IJAS.0035-014" TargetMode="External" /><Relationship Id="rId3" Type="http://schemas.openxmlformats.org/officeDocument/2006/relationships/hyperlink" Target="https://doi.org/10.1371/journal.pone.0211463" TargetMode="External" /><Relationship Id="rId4" Type="http://schemas.openxmlformats.org/officeDocument/2006/relationships/hyperlink" Target="https://pasteur.hal.science/pasteur-03037346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twitter.com/allison_horst" TargetMode="Externa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witter.com/allison_horst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Sparse Generalized Singular Value Decomposition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Vincent Guillemot, Vincent Le Goff, Ju-Chi Yu, Hervé Abdi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screeplot</a:t>
            </a:r>
          </a:p>
        </p:txBody>
      </p:sp>
      <p:pic>
        <p:nvPicPr>
          <p:cNvPr descr="SparseGSVD_equations_andCo_files/figure-pptx/scree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individual map</a:t>
            </a:r>
          </a:p>
        </p:txBody>
      </p:sp>
      <p:pic>
        <p:nvPicPr>
          <p:cNvPr descr="SparseGSVD_equations_andCo_files/figure-pptx/individuals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circle of correlation</a:t>
            </a:r>
          </a:p>
        </p:txBody>
      </p:sp>
      <p:pic>
        <p:nvPicPr>
          <p:cNvPr descr="SparseGSVD_equations_andCo_files/figure-pptx/variables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Vocabulary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French versus English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“Aaaaah, mais acépé en fait c’est la pisci-aïe !”</a:t>
            </a:r>
          </a:p>
          <a:p>
            <a:pPr lvl="0" indent="0" marL="0">
              <a:buNone/>
            </a:pPr>
            <a:r>
              <a:rPr i="1"/>
              <a:t>(Anonymous student, after 6 hours of teaching PCA in French)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/>
                <a:gridCol w="2387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French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PCA = principal component analysis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ACP = analyse en composantes principales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SVD = singular value decomposition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SVD = décomposition en valeurs singulières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EVD = eigenvalue decomposition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décomposition en éléments propres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ICA = independent component analysis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ICA = analyse en composantes indépendantes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MDS = multidimensional scaling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MDS = multidimensional scaling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vocabulary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Base methods:</a:t>
                </a:r>
              </a:p>
              <a:p>
                <a:pPr lvl="0"/>
                <a:r>
                  <a:rPr>
                    <a:latin typeface="Courier"/>
                  </a:rPr>
                  <a:t>eigen</a:t>
                </a:r>
                <a:r>
                  <a:rPr/>
                  <a:t> for eigenvalue decomposition, </a:t>
                </a:r>
                <a:r>
                  <a:rPr>
                    <a:latin typeface="Courier"/>
                  </a:rPr>
                  <a:t>svd</a:t>
                </a:r>
                <a:r>
                  <a:rPr/>
                  <a:t> for singular value decomposition,</a:t>
                </a:r>
              </a:p>
              <a:p>
                <a:pPr lvl="0"/>
                <a:r>
                  <a:rPr>
                    <a:latin typeface="Courier"/>
                  </a:rPr>
                  <a:t>prcomp</a:t>
                </a:r>
                <a:r>
                  <a:rPr/>
                  <a:t> and </a:t>
                </a:r>
                <a:r>
                  <a:rPr>
                    <a:latin typeface="Courier"/>
                  </a:rPr>
                  <a:t>princomp</a:t>
                </a:r>
                <a:r>
                  <a:rPr/>
                  <a:t> for PCA,</a:t>
                </a:r>
              </a:p>
              <a:p>
                <a:pPr lvl="0"/>
                <a:r>
                  <a:rPr>
                    <a:latin typeface="Courier"/>
                  </a:rPr>
                  <a:t>biplot</a:t>
                </a:r>
              </a:p>
              <a:p>
                <a:pPr lvl="0" indent="0" marL="0">
                  <a:buNone/>
                </a:pPr>
                <a:r>
                  <a:rPr/>
                  <a:t>Nice packages:</a:t>
                </a:r>
              </a:p>
              <a:p>
                <a:pPr lvl="0"/>
                <a:r>
                  <a:rPr>
                    <a:latin typeface="Courier"/>
                  </a:rPr>
                  <a:t>FactoMineR</a:t>
                </a:r>
                <a:r>
                  <a:rPr/>
                  <a:t>: </a:t>
                </a:r>
                <a:r>
                  <a:rPr>
                    <a:latin typeface="Courier"/>
                  </a:rPr>
                  <a:t>PCA</a:t>
                </a:r>
                <a:r>
                  <a:rPr/>
                  <a:t>, </a:t>
                </a:r>
                <a:r>
                  <a:rPr>
                    <a:latin typeface="Courier"/>
                  </a:rPr>
                  <a:t>MFA</a:t>
                </a:r>
                <a:r>
                  <a:rPr/>
                  <a:t>, </a:t>
                </a:r>
                <a:r>
                  <a:rPr>
                    <a:latin typeface="Courier"/>
                  </a:rPr>
                  <a:t>CA</a:t>
                </a:r>
                <a:r>
                  <a:rPr/>
                  <a:t>, </a:t>
                </a:r>
                <a:r>
                  <a:rPr>
                    <a:latin typeface="Courier"/>
                  </a:rPr>
                  <a:t>MCA</a:t>
                </a:r>
                <a:r>
                  <a:rPr/>
                  <a:t> and associates. In earlier versions, the graphs were “crude”…</a:t>
                </a:r>
              </a:p>
              <a:p>
                <a:pPr lvl="0"/>
                <a:r>
                  <a:rPr>
                    <a:latin typeface="Courier"/>
                  </a:rPr>
                  <a:t>factoextra</a:t>
                </a:r>
                <a:r>
                  <a:rPr/>
                  <a:t>: “helper” package to make beautiful plots, and much more!</a:t>
                </a:r>
              </a:p>
              <a:p>
                <a:pPr lvl="0"/>
                <a:r>
                  <a:rPr>
                    <a:latin typeface="Courier"/>
                  </a:rPr>
                  <a:t>ade4</a:t>
                </a:r>
                <a:r>
                  <a:rPr/>
                  <a:t>: more than “one block” type of analyses. Made by ecologists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PCOA, coinertia analysis, STATIS, etc.</a:t>
                </a:r>
              </a:p>
              <a:p>
                <a:pPr lvl="0"/>
                <a:r>
                  <a:rPr>
                    <a:latin typeface="Courier"/>
                  </a:rPr>
                  <a:t>ExPosition</a:t>
                </a:r>
                <a:r>
                  <a:rPr/>
                  <a:t>: made for psychometricians (they like PLS)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a few nice books and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MOOC multivariate data analysis by François Husson: </a:t>
            </a:r>
            <a:r>
              <a:rPr>
                <a:hlinkClick r:id="rId2"/>
              </a:rPr>
              <a:t>https://husson.github.io/MOOC_AnaDo/index.html</a:t>
            </a:r>
            <a:r>
              <a:rPr/>
              <a:t> (FR/EN)</a:t>
            </a:r>
          </a:p>
          <a:p>
            <a:pPr lvl="0"/>
            <a:r>
              <a:rPr/>
              <a:t>PCA paper(s) by Hervé Abdi: </a:t>
            </a:r>
            <a:r>
              <a:rPr>
                <a:hlinkClick r:id="rId3"/>
              </a:rPr>
              <a:t>https://personal.utdallas.edu/~herve/abdi-awPCA2010.pdf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little bit of Math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(non-universal) Conventions: matrices and vectors are </a:t>
                </a:r>
                <a:r>
                  <a:rPr b="1"/>
                  <a:t>bold</a:t>
                </a:r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= number of observations,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= number of variables (only quantitative)</a:t>
                </a:r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for an individual observation, and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for a single variable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</m:oMath>
                </a14:m>
                <a:r>
                  <a:rPr/>
                  <a:t> = data matrix,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  <a:r>
                  <a:rPr/>
                  <a:t> columns, sometimes already centered, and scaled, to make our life easy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rPr>
                            <m:sty m:val="b"/>
                          </m:rPr>
                          <m:t>X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  <a:r>
                  <a:rPr/>
                  <a:t> = variable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, and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th column of </a:t>
                </a:r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 a set of weights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little detour: matrix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Take a pen and paper (or R), and do this multiplication: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on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t>0</m:t>
                                </m:r>
                              </m:e>
                              <m:e>
                                <m: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t>2</m:t>
                                </m:r>
                              </m:e>
                              <m:e>
                                <m: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m:t>×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on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1</m:t>
                                </m:r>
                              </m:e>
                              <m:e>
                                <m:r>
                                  <m:t>2</m:t>
                                </m:r>
                              </m:e>
                              <m:e>
                                <m:r>
                                  <m:t>3</m:t>
                                </m:r>
                              </m:e>
                              <m:e>
                                <m: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  <m:e>
                                <m:r>
                                  <m:t>0</m:t>
                                </m:r>
                              </m:e>
                              <m:e>
                                <m:r>
                                  <m:t>0</m:t>
                                </m:r>
                              </m:e>
                              <m:e>
                                <m: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>
                    <a:hlinkClick r:id="rId2"/>
                  </a:rPr>
                  <a:t>Cool video: 5 ways to see matrix multiplication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Some mental images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“Find a linear combination of the columns of the data that would capture the most information.”</a:t>
                </a:r>
              </a:p>
              <a:p>
                <a:pPr lvl="0" indent="0" marL="0">
                  <a:buNone/>
                </a:pPr>
                <a:r>
                  <a:rPr/>
                  <a:t>In mathematical words, find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b"/>
                        </m:rPr>
                        <m:t>X</m:t>
                      </m:r>
                      <m:r>
                        <m:rPr>
                          <m:sty m:val="b"/>
                        </m:rPr>
                        <m:t>w</m:t>
                      </m:r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t>w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sSub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p"/>
                        </m:rPr>
                        <m:t>⋯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w</m:t>
                          </m:r>
                        </m:e>
                        <m:sub>
                          <m:r>
                            <m:t>p</m:t>
                          </m:r>
                        </m:sub>
                      </m:sSub>
                      <m:sSub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</m:e>
                        <m:sub>
                          <m:r>
                            <m:t>p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that maximizes… wait a minute! What are the dimensions?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columns,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columns,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column.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mathematical translation of the intuitions behind PCA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popular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“PCA creates a linear combination of variables that maximizes variance.”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rPr>
                              <m:sty m:val="b"/>
                            </m:rPr>
                            <m:t>w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lim>
                      </m:limLow>
                      <m:r>
                        <m:rPr>
                          <m:nor/>
                          <m:sty m:val="p"/>
                        </m:rPr>
                        <m:t>var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  <m:r>
                            <m:rPr>
                              <m:sty m:val="b"/>
                            </m:rPr>
                            <m:t>w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Why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∥</m:t>
                    </m:r>
                    <m:r>
                      <m:rPr>
                        <m:sty m:val="b"/>
                      </m:rPr>
                      <m:t>w</m:t>
                    </m:r>
                    <m:sSub>
                      <m:e>
                        <m:r>
                          <m:rPr>
                            <m:sty m:val="p"/>
                          </m:rPr>
                          <m:t>∥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?</a:t>
                </a:r>
              </a:p>
              <a:p>
                <a:pPr lvl="0"/>
                <a:r>
                  <a:rPr/>
                  <a:t>Dirty trick: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var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rPr>
                            <m:sty m:val="b"/>
                          </m:rPr>
                          <m:t>X</m:t>
                        </m:r>
                        <m:r>
                          <m:rPr>
                            <m:sty m:val="b"/>
                          </m:rPr>
                          <m:t>w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b"/>
                          </m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m:t>⊤</m:t>
                        </m:r>
                      </m:sup>
                    </m:sSup>
                    <m:sSup>
                      <m:e>
                        <m:r>
                          <m:rPr>
                            <m:sty m:val="b"/>
                          </m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m:t>⊤</m:t>
                        </m:r>
                      </m:sup>
                    </m:sSup>
                    <m:r>
                      <m:rPr>
                        <m:sty m:val="b"/>
                      </m:rPr>
                      <m:t>X</m:t>
                    </m:r>
                    <m:r>
                      <m:rPr>
                        <m:sty m:val="b"/>
                      </m:rPr>
                      <m:t>w</m:t>
                    </m:r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Least “well-known”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“PCA creates a linear combination of variables that maximizes correlation.”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max</m:t>
                          </m:r>
                        </m:e>
                        <m:lim>
                          <m:r>
                            <m:rPr>
                              <m:sty m:val="b"/>
                            </m:rPr>
                            <m:t>w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p</m:t>
                          </m:r>
                        </m:sup>
                        <m:e>
                          <m:r>
                            <m:rPr>
                              <m:nor/>
                              <m:sty m:val="p"/>
                            </m:rPr>
                            <m:t>cor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b"/>
                                </m:rPr>
                                <m:t>w</m:t>
                              </m:r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sSub>
                                <m:e>
                                  <m:r>
                                    <m:rPr>
                                      <m:sty m:val="b"/>
                                    </m:rPr>
                                    <m:t>X</m:t>
                                  </m:r>
                                </m:e>
                                <m:sub>
                                  <m:r>
                                    <m:t>j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t>2</m:t>
                          </m:r>
                        </m:sup>
                      </m:sSup>
                    </m:oMath>
                  </m:oMathPara>
                </a14:m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Second least “well-known”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“PCA creates the best lower rank approximation of the covariance matrix.”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t>w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f>
                                <m:fPr>
                                  <m:type m:val="bar"/>
                                </m:fPr>
                                <m:num>
                                  <m:r>
                                    <m:t>1</m:t>
                                  </m:r>
                                </m:num>
                                <m:den>
                                  <m:r>
                                    <m:t>n</m:t>
                                  </m:r>
                                </m:den>
                              </m:f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⊤</m:t>
                                  </m:r>
                                </m:sup>
                              </m:sSup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λ</m:t>
                              </m:r>
                              <m:r>
                                <m:rPr>
                                  <m:sty m:val="b"/>
                                </m:rPr>
                                <m:t>w</m:t>
                              </m:r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w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t>F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</m:den>
                    </m:f>
                    <m:sSup>
                      <m:e>
                        <m:r>
                          <m:rPr>
                            <m:sty m:val="b"/>
                          </m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m:t>⊤</m:t>
                        </m:r>
                      </m:sup>
                    </m:sSup>
                    <m:r>
                      <m:rPr>
                        <m:sty m:val="b"/>
                      </m:rPr>
                      <m:t>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λ</m:t>
                    </m:r>
                  </m:oMath>
                </a14:m>
                <a:r>
                  <a:rPr/>
                  <a:t>: the [blank] of the covariance matrix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the [blank] of the covariance matrix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little image</a:t>
            </a:r>
          </a:p>
        </p:txBody>
      </p:sp>
      <p:pic>
        <p:nvPicPr>
          <p:cNvPr descr="SparseGSVD_equations_andCo_files/figure-pptx/rank1-covariance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Rank-1 approximations</a:t>
            </a:r>
          </a:p>
        </p:txBody>
      </p:sp>
      <p:pic>
        <p:nvPicPr>
          <p:cNvPr descr="../data/anim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Increasing rank approximations</a:t>
            </a:r>
          </a:p>
        </p:txBody>
      </p:sp>
      <p:pic>
        <p:nvPicPr>
          <p:cNvPr descr="../data/anim2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do the same kind of magic with the data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Singular value decomposition can be used to approximate a rectangular matrix with a lower ranked matrix of the same dimension.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rPr>
                              <m:sty m:val="b"/>
                            </m:rPr>
                            <m:t>u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rPr>
                              <m:sty m:val="b"/>
                            </m:rPr>
                            <m:t>w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δ</m:t>
                              </m:r>
                              <m:r>
                                <m:rPr>
                                  <m:sty m:val="b"/>
                                </m:rPr>
                                <m:t>u</m:t>
                              </m:r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w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t>F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r>
                      <m:t>δ</m:t>
                    </m:r>
                  </m:oMath>
                </a14:m>
                <a:r>
                  <a:rPr/>
                  <a:t>: singular value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u</m:t>
                    </m:r>
                  </m:oMath>
                </a14:m>
                <a:r>
                  <a:rPr/>
                  <a:t>: left singular vector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right singular vector</a:t>
                </a:r>
              </a:p>
            </p:txBody>
          </p:sp>
        </mc:Choice>
      </mc:AlternateContent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 1 approximation</a:t>
            </a:r>
          </a:p>
        </p:txBody>
      </p:sp>
      <p:pic>
        <p:nvPicPr>
          <p:cNvPr descr="SparseGSVD_equations_andCo_files/figure-pptx/svd%20rank%201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Potato Chips Analysis</a:t>
            </a:r>
          </a:p>
        </p:txBody>
      </p:sp>
      <p:pic>
        <p:nvPicPr>
          <p:cNvPr descr="../img/potat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83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Cut the yummiest French fries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Rank-1 approximations</a:t>
            </a:r>
          </a:p>
        </p:txBody>
      </p:sp>
      <p:pic>
        <p:nvPicPr>
          <p:cNvPr descr="../data/anim3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Increasing rank approximations</a:t>
            </a:r>
          </a:p>
        </p:txBody>
      </p:sp>
      <p:pic>
        <p:nvPicPr>
          <p:cNvPr descr="../data/anim4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Constraining the SVD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LASSO is a (relatively) recent technique originally intended for regression problems: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b"/>
                            </m:rPr>
                            <m:t>β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b"/>
                                </m:rPr>
                                <m:t>β</m:t>
                              </m:r>
                            </m:e>
                          </m:d>
                        </m:e>
                        <m:sub>
                          <m:r>
                            <m:t>2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  <m:r>
                        <m:rPr>
                          <m:nor/>
                          <m:sty m:val="p"/>
                        </m:rPr>
                        <m:t> such that </m:t>
                      </m:r>
                      <m:r>
                        <m:rPr>
                          <m:sty m:val="p"/>
                        </m:rPr>
                        <m:t>∥</m:t>
                      </m:r>
                      <m:r>
                        <m:rPr>
                          <m:sty m:val="b"/>
                        </m:rPr>
                        <m:t>β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m:t>∥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≤</m:t>
                      </m:r>
                      <m:r>
                        <m:t>r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or the dual form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b"/>
                            </m:rPr>
                            <m:t>β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b"/>
                                </m:rPr>
                                <m:t>β</m:t>
                              </m:r>
                            </m:e>
                          </m:d>
                        </m:e>
                        <m:sub>
                          <m:r>
                            <m:t>2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m:t>+</m:t>
                      </m:r>
                      <m:r>
                        <m:t>λ</m:t>
                      </m:r>
                      <m:r>
                        <m:rPr>
                          <m:sty m:val="p"/>
                        </m:rPr>
                        <m:t>∥</m:t>
                      </m:r>
                      <m:r>
                        <m:rPr>
                          <m:sty m:val="b"/>
                        </m:rPr>
                        <m:t>β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m:t>∥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:r>
                  <a:rPr/>
                  <a:t>the obtained weights are sparse (with zeros)</a:t>
                </a:r>
              </a:p>
              <a:p>
                <a:pPr lvl="0"/>
                <a:r>
                  <a:rPr/>
                  <a:t>the non-zeros coefficients correspond to important variables</a:t>
                </a:r>
              </a:p>
              <a:p>
                <a:pPr lvl="0"/>
                <a:r>
                  <a:rPr/>
                  <a:t>the result is biased</a:t>
                </a:r>
              </a:p>
              <a:p>
                <a:pPr lvl="0"/>
                <a:r>
                  <a:rPr/>
                  <a:t>selecting </a:t>
                </a:r>
                <a14:m>
                  <m:oMath xmlns:m="http://schemas.openxmlformats.org/officeDocument/2006/math">
                    <m:r>
                      <m:t>λ</m:t>
                    </m:r>
                  </m:oMath>
                </a14:m>
                <a:r>
                  <a:rPr/>
                  <a:t> is done through cross-validation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on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rPr>
                                        <m:sty m:val="b"/>
                                      </m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rPr>
                                        <m:sty m:val="b"/>
                                      </m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arg</m:t>
                            </m:r>
                            <m:limLow>
                              <m:e>
                                <m:r>
                                  <m:rPr>
                                    <m:sty m:val="p"/>
                                  </m:rPr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b"/>
                                  </m:rPr>
                                  <m:t>β</m:t>
                                </m:r>
                              </m:lim>
                            </m:limLow>
                            <m:sSubSup>
                              <m:e>
                                <m:d>
                                  <m:dPr>
                                    <m:begChr m:val="∥"/>
                                    <m:endChr m:val="∥"/>
                                    <m:sepChr m:val=""/>
                                    <m:grow/>
                                  </m:dPr>
                                  <m:e>
                                    <m:r>
                                      <m:rPr>
                                        <m:sty m:val="b"/>
                                      </m:rPr>
                                      <m:t>X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δ</m:t>
                                    </m:r>
                                    <m:sSup>
                                      <m:e>
                                        <m:r>
                                          <m:rPr>
                                            <m:sty m:val="b"/>
                                          </m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b"/>
                                      </m:rPr>
                                      <m:t>q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such that </m:t>
                            </m:r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on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M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p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W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q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M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</m:e>
                                        <m:sub>
                                          <m:sSup>
                                            <m:e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W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</m:e>
                                        <m:sub>
                                          <m:sSup>
                                            <m:e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t>0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∀</m:t>
                                      </m:r>
                                      <m:sSup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m:t>∥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p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≤</m:t>
                                      </m:r>
                                      <m:sSub>
                                        <m:e>
                                          <m: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and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∥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q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≤</m:t>
                                      </m:r>
                                      <m:sSub>
                                        <m:e>
                                          <m: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are the parameters?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M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 = masses, weights… so metrics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rPr>
                            <m:sty m:val="b"/>
                          </m:rPr>
                          <m:t>p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rPr>
                            <m:sty m:val="b"/>
                          </m:rPr>
                          <m:t>q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</m:oMath>
                </a14:m>
                <a:r>
                  <a:rPr/>
                  <a:t> = sparsity parameters, between 1 (strong sparsity),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</m:radPr>
                      <m:deg/>
                      <m:e>
                        <m:r>
                          <m:rPr>
                            <m:nor/>
                            <m:sty m:val="p"/>
                          </m:rPr>
                          <m:t>dimension</m:t>
                        </m:r>
                      </m:e>
                    </m:rad>
                  </m:oMath>
                </a14:m>
                <a:r>
                  <a:rPr/>
                  <a:t> (no sparsity)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few fun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belong to the fan club of: (Witten, Tibshirani, and Hastie 2009; Trendafilov 2014, Journee2010).</a:t>
            </a:r>
          </a:p>
          <a:p>
            <a:pPr lvl="0" indent="0" marL="0">
              <a:buNone/>
            </a:pPr>
            <a:r>
              <a:rPr/>
              <a:t>Our work on:</a:t>
            </a:r>
          </a:p>
          <a:p>
            <a:pPr lvl="0"/>
            <a:r>
              <a:rPr/>
              <a:t>Constrained Singular Value Decomposition (Guillemot et al. 2019)</a:t>
            </a:r>
          </a:p>
          <a:p>
            <a:pPr lvl="0"/>
            <a:r>
              <a:rPr/>
              <a:t>Sparse Correspondence Analysis (Abdi et al. 2024)</a:t>
            </a:r>
          </a:p>
          <a:p>
            <a:pPr lvl="0"/>
            <a:r>
              <a:rPr/>
              <a:t>Sparse Multiple Correspondence Analysis (Guillemot et al. 2020; Yu et al. 2024)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Abdi, Hervé, Vincent Guillemot, Ruiping Liu, Ndèye Niang, Gilbert Saporta, and Ju-chi Yu. 2024. “From Plain to Sparse Correspondence Analysis: a Generalized SVD Approach.” </a:t>
            </a:r>
            <a:r>
              <a:rPr i="1"/>
              <a:t>Statistica Applicata - Italian Journal of Applied Statistics</a:t>
            </a:r>
            <a:r>
              <a:rPr/>
              <a:t> 35 (3): 1–39. </a:t>
            </a:r>
            <a:r>
              <a:rPr>
                <a:hlinkClick r:id="rId2"/>
              </a:rPr>
              <a:t>https://doi.org/10.26398/IJAS.0035-014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Guillemot, Vincent, Derek Beaton, Arnaud Gloaguen, Tommy Löfstedt, Brian Levine, Nicolas Raymond, Arthur Tenenhaus, and Hervé Abdi. 2019. “A constrained singular value decomposition method that integrates sparsity and orthogonality.” Edited by Shyamal D Peddada. </a:t>
            </a:r>
            <a:r>
              <a:rPr i="1"/>
              <a:t>PLOS ONE</a:t>
            </a:r>
            <a:r>
              <a:rPr/>
              <a:t> 14 (3): e0211463. </a:t>
            </a:r>
            <a:r>
              <a:rPr>
                <a:hlinkClick r:id="rId3"/>
              </a:rPr>
              <a:t>https://doi.org/10.1371/journal.pone.0211463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Guillemot, Vincent, Julie Le Borgne, Arnaud Gloaguen, Arthur Tenenhaus, Gilbert Saporta, Sylvie Chollet, Derek Beaton, and Hervé Abdi. 2020. “Sparse Multiple Correspondence Analysis.” In </a:t>
            </a:r>
            <a:r>
              <a:rPr i="1"/>
              <a:t>52èmes Journées de Statistique</a:t>
            </a:r>
            <a:r>
              <a:rPr/>
              <a:t>, 830–35. 52èmes Journées de Statistiques de La Société Française de Statistique (SFdS). Nice, France: Société Française de Statistique (SFdS). </a:t>
            </a:r>
            <a:r>
              <a:rPr>
                <a:hlinkClick r:id="rId4"/>
              </a:rPr>
              <a:t>https://pasteur.hal.science/pasteur-03037346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Trendafilov, Nickolay T. 2014. “From Simple Structure to Sparse Components: A Review.” </a:t>
            </a:r>
            <a:r>
              <a:rPr i="1"/>
              <a:t>Computational Statistics</a:t>
            </a:r>
            <a:r>
              <a:rPr/>
              <a:t> 29 (3-4): 431–54.</a:t>
            </a:r>
          </a:p>
          <a:p>
            <a:pPr lvl="0" indent="0" marL="0">
              <a:buNone/>
            </a:pPr>
            <a:r>
              <a:rPr/>
              <a:t>Witten, Daniela M, Robert Tibshirani, and Trevor Hastie. 2009. “A Penalized Matrix Decomposition, with Applications to Sparse Principal Components and Canonical Correlation Analysis.” </a:t>
            </a:r>
            <a:r>
              <a:rPr i="1"/>
              <a:t>Biostatistics</a:t>
            </a:r>
            <a:r>
              <a:rPr/>
              <a:t> 10 (3): 515–34.</a:t>
            </a:r>
          </a:p>
          <a:p>
            <a:pPr lvl="0" indent="0" marL="0">
              <a:buNone/>
            </a:pPr>
            <a:r>
              <a:rPr/>
              <a:t>Yu, Ju-Chi, Julie Le Borgne, Anjali Krishnan, Arnaud Gloaguen, Cheng-Ta Yang, Laura A. Rabin, Hervé Abdi, and Vincent Guillemot. 2024. “Sparse Factor Analysis for Categorical Data with the Group-Sparse Generalized Singular Value Decomposition.” </a:t>
            </a:r>
            <a:r>
              <a:rPr i="1"/>
              <a:t>Computational Statistics and Data Analysis</a:t>
            </a:r>
            <a:r>
              <a:rPr/>
              <a:t>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Whale versus krill: this is you (credit: Allison Horst)</a:t>
            </a:r>
          </a:p>
        </p:txBody>
      </p:sp>
      <p:pic>
        <p:nvPicPr>
          <p:cNvPr descr="../img/WideMouthShark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Eat the most krill (put on your 3D glasses)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Artwork by </a:t>
            </a:r>
            <a:r>
              <a:rPr>
                <a:latin typeface="Courier"/>
              </a:rPr>
              <a:t>@allison_horst</a:t>
            </a:r>
            <a:r>
              <a:rPr/>
              <a:t> </a:t>
            </a:r>
            <a:r>
              <a:rPr>
                <a:hlinkClick r:id="rId3"/>
              </a:rPr>
              <a:t>https://twitter.com/allison_horst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Whale versus krill: this is your data (credit: Allison Horst)</a:t>
            </a:r>
          </a:p>
        </p:txBody>
      </p:sp>
      <p:pic>
        <p:nvPicPr>
          <p:cNvPr descr="../img/WideMouthShark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Eat the most krill (put on your 3D glasses)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Artwork by </a:t>
            </a:r>
            <a:r>
              <a:rPr>
                <a:latin typeface="Courier"/>
              </a:rPr>
              <a:t>@allison_horst</a:t>
            </a:r>
            <a:r>
              <a:rPr/>
              <a:t> </a:t>
            </a:r>
            <a:r>
              <a:rPr>
                <a:hlinkClick r:id="rId2"/>
              </a:rPr>
              <a:t>https://twitter.com/allison_horst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tri-force of PCA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Beautiful 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Screeplot, versus individual map, versus circle of correlation. With the associated theoretical concepts: inertia (multivariate variance), distance between individuals, and angles between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xtmp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readxl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read_excel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"../data/simul.xlsx"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as.matrix</a:t>
            </a:r>
            <a:r>
              <a:rPr>
                <a:latin typeface="Courier"/>
              </a:rPr>
              <a:t>(xtmp[,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rownames</a:t>
            </a:r>
            <a:r>
              <a:rPr>
                <a:latin typeface="Courier"/>
              </a:rPr>
              <a:t>(x)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xtmp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Ind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Generalized Singular Value Decomposition</dc:title>
  <dc:creator>Vincent Guillemot, Vincent Le Goff, Ju-Chi Yu, Hervé Abdi</dc:creator>
  <cp:keywords/>
  <dcterms:created xsi:type="dcterms:W3CDTF">2024-06-02T13:51:48Z</dcterms:created>
  <dcterms:modified xsi:type="dcterms:W3CDTF">2024-06-02T13:51:48Z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>../pages/refs.bib</vt:lpwstr>
  </property>
  <property fmtid="{D5CDD505-2E9C-101B-9397-08002B2CF9AE}" pid="3" name="output">
    <vt:lpwstr>powerpoint_presentation</vt:lpwstr>
  </property>
</Properties>
</file>